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774" r:id="rId5"/>
    <p:sldMasterId id="2147493788" r:id="rId6"/>
  </p:sldMasterIdLst>
  <p:notesMasterIdLst>
    <p:notesMasterId r:id="rId54"/>
  </p:notesMasterIdLst>
  <p:handoutMasterIdLst>
    <p:handoutMasterId r:id="rId55"/>
  </p:handoutMasterIdLst>
  <p:sldIdLst>
    <p:sldId id="854" r:id="rId7"/>
    <p:sldId id="2142532329" r:id="rId8"/>
    <p:sldId id="1209" r:id="rId9"/>
    <p:sldId id="482" r:id="rId10"/>
    <p:sldId id="1208" r:id="rId11"/>
    <p:sldId id="260" r:id="rId12"/>
    <p:sldId id="551" r:id="rId13"/>
    <p:sldId id="374" r:id="rId14"/>
    <p:sldId id="552" r:id="rId15"/>
    <p:sldId id="375" r:id="rId16"/>
    <p:sldId id="553" r:id="rId17"/>
    <p:sldId id="466" r:id="rId18"/>
    <p:sldId id="473" r:id="rId19"/>
    <p:sldId id="383" r:id="rId20"/>
    <p:sldId id="457" r:id="rId21"/>
    <p:sldId id="384" r:id="rId22"/>
    <p:sldId id="385" r:id="rId23"/>
    <p:sldId id="386" r:id="rId24"/>
    <p:sldId id="456" r:id="rId25"/>
    <p:sldId id="389" r:id="rId26"/>
    <p:sldId id="390" r:id="rId27"/>
    <p:sldId id="631" r:id="rId28"/>
    <p:sldId id="561" r:id="rId29"/>
    <p:sldId id="562" r:id="rId30"/>
    <p:sldId id="563" r:id="rId31"/>
    <p:sldId id="565" r:id="rId32"/>
    <p:sldId id="566" r:id="rId33"/>
    <p:sldId id="632" r:id="rId34"/>
    <p:sldId id="1153" r:id="rId35"/>
    <p:sldId id="1169" r:id="rId36"/>
    <p:sldId id="759" r:id="rId37"/>
    <p:sldId id="760" r:id="rId38"/>
    <p:sldId id="762" r:id="rId39"/>
    <p:sldId id="763" r:id="rId40"/>
    <p:sldId id="764" r:id="rId41"/>
    <p:sldId id="765" r:id="rId42"/>
    <p:sldId id="766" r:id="rId43"/>
    <p:sldId id="767" r:id="rId44"/>
    <p:sldId id="768" r:id="rId45"/>
    <p:sldId id="769" r:id="rId46"/>
    <p:sldId id="770" r:id="rId47"/>
    <p:sldId id="771" r:id="rId48"/>
    <p:sldId id="772" r:id="rId49"/>
    <p:sldId id="773" r:id="rId50"/>
    <p:sldId id="774" r:id="rId51"/>
    <p:sldId id="775" r:id="rId52"/>
    <p:sldId id="2142532330" r:id="rId5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93"/>
  </p:normalViewPr>
  <p:slideViewPr>
    <p:cSldViewPr snapToObjects="1">
      <p:cViewPr varScale="1">
        <p:scale>
          <a:sx n="204" d="100"/>
          <a:sy n="204" d="100"/>
        </p:scale>
        <p:origin x="200" y="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849C3F0A-D3BE-431D-8731-738A67BF79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EC7B4E-2CDE-43FC-862B-874E947E3B5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CF0DBB6-F167-40B1-BD30-66A89FB253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5648EE5-B87E-4EDB-BA16-A97C71573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99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086FC41-E2AE-4EAC-9688-53E3C9140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25011-1670-4CE3-BA67-0AA254803E9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06BB9046-C372-4B9F-A730-72AEAB6F4A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BEC3E14-3FBD-489B-9D20-6FF1575AC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58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89A2C9D5-37F8-46BF-A4B2-B8B3BEA4B2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5E3FF6-A043-4717-ACA2-A42D20435F2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E26EBCF-CCF9-49D6-9BC9-0B42E960DB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20239E20-9258-406C-ABA4-4100B448C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41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DBA71E5-18EF-43E7-93DD-CA6F880BF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DC68A-4FDB-4EB8-B0A0-36C89B51C9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EFA33CB-C944-4E9D-B3A5-D032771D1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2307F3D-2E4B-472D-8C41-D1FFB2107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73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D93A8BB-72D5-40E9-B777-4CC9355B4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DFC39-5922-4703-9593-C8F5779194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CCF976-4F51-4193-AF19-DEA748741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6FF947C-4F92-49A0-8338-0BEA886FA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81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8D50FF3-548E-49DD-BF1B-5A9FCEB95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993EA4-DB1C-4EB9-9D70-917687058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0225422-21CC-4388-95E7-E7F6FAD9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50AD905-B675-4756-A7AC-ED64B5BA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9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76FFAED-2FF8-4D66-B01E-6292648A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66C75-7846-4C8C-B05F-FF2B1C433BE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AF5A83-C0E8-4D27-B0D7-392C31305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4F80F9-AD06-4E60-A7ED-149E7D0CD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5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06DAE9B-72C6-4AB5-AA81-FA49D8E22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CC47F2-2D23-40BE-ADC6-8BAB13C1490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B075ECB-C588-48CB-B818-C27F2601E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C78AF38-A0FE-4A09-B2EA-FB2B302F2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EA2DE12-3966-42F4-825C-304D4A596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D329-9067-4A68-83D9-F2B6AA710B5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AF448C-72F2-46A5-8C6E-66D2A5F53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715321E-645F-46AB-9996-6CBC59F57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63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482B077-D458-4FAC-995C-47505007E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F4EA6E-0710-4E84-95DF-D2F7F14407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F76E0DE-7A3D-4C30-9200-FDB79EFF1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AE32D91-65FE-4C77-B074-192065936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24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296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5EDC827-0433-46FF-B248-60E96271A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B863BD-6C88-466F-A19A-986007653A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7387C7FB-DD1F-4E99-9C0A-63A2749AE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DF103F8-7FCF-4290-8AB5-759361F74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5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FEDDF69-B610-4B11-8A0E-54A521720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30FA4C-C655-450B-AD05-7D37AAEEDC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505CEAF-F107-421E-A856-D52EE66E0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A1FEEEF4-2A52-4BEE-BE00-E58412128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16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49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96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0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5A7988B-18A6-4E89-B7A3-02CD5A8BA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D13F24-5BFF-454F-A8F8-2726B16156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3A39C31-73EB-4715-B4B8-68D4B837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85F3768-7479-497E-B124-A7E26764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57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77682520-0B29-4E2C-B8EF-EF500DD163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4282C8-423F-4181-AE0E-76D77C441D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B3871E10-70A6-45E0-910F-252353787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5941599-5110-4A37-8FEC-F97D85E09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93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79A709-AA35-4A6D-9BE7-88A1C74F4B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36EA57-3AEE-45DA-8B41-1ABDFD32296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BA83F35-444C-4933-A1C1-4CC1BA882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691D86C-4522-4521-AEF2-79F8224DB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6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37B962-6721-4CB2-BF2F-A4994C84C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B49C02-3301-417A-946C-48DBBC639D3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8B57A18-7C07-4567-AFE0-C16DB8E58A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A712ECB-F40C-4324-82FD-AB0F331C2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0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D3682090-4C7F-4BBF-B210-69B6532E8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B3E72A-CBD0-4A8B-906B-5F408CB939C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C675BEA-E819-45DB-9D5B-FCC7D29962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E6245AE6-F975-4CB6-A6FD-9F8E48BBA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11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94C62E2-AFD2-4FBB-8598-15205348F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C6A394-E874-4EE6-A573-E94510DFC5D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7CFC8D8E-E673-4821-A709-6157065E4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C43F747-DB06-4B73-9E6F-9FE6A13AC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0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9163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3020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47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462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50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8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00100"/>
            <a:ext cx="8229599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35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92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4862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59656957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5990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FE4AA2B4-1FA6-4C6A-BBB5-ECD85F1DB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1855DD-42F7-4673-8C8A-FABC1C3C1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AC49C3D8-E326-414D-BA9C-243E694C0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-4156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67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20000"/>
              <a:buFont typeface="Wingdings" panose="05000000000000000000" pitchFamily="2" charset="2"/>
              <a:buChar char="§"/>
              <a:defRPr/>
            </a:lvl1pPr>
            <a:lvl2pPr marL="600075" indent="-257175">
              <a:buSzPct val="110000"/>
              <a:buFont typeface="Arial" panose="020B0604020202020204" pitchFamily="34" charset="0"/>
              <a:buChar char="•"/>
              <a:defRPr/>
            </a:lvl2pPr>
            <a:lvl3pPr marL="814388" indent="-171450">
              <a:buFont typeface="Wingdings" panose="05000000000000000000" pitchFamily="2" charset="2"/>
              <a:buChar char="§"/>
              <a:defRPr/>
            </a:lvl3pPr>
            <a:lvl4pPr marL="1071563" indent="-171450">
              <a:buFont typeface="Arial" panose="020B0604020202020204" pitchFamily="34" charset="0"/>
              <a:buChar char="•"/>
              <a:defRPr/>
            </a:lvl4pPr>
            <a:lvl5pPr marL="1328738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2AF77-2F8F-413B-811B-93BB032E72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70663" y="4692899"/>
            <a:ext cx="19050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84508-4F00-4F0B-AACD-78A429CB4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583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12E5A-52A0-49A3-90D9-67F6A8904E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D96D1-8274-4B5D-8DFC-F883A6F14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71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F38EDD-F66A-45D6-8FD3-616B47D509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FD2D0-2B20-464D-B9A5-A4F8EFBB30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51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9AEAD15-CC4E-4DDB-BCB4-BFD6B09414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2850B-7953-43C3-84E7-6C4CDDE34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9888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198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EF0AAB0-38F5-434C-B2C0-AABEF56E6D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0F6F2-DE47-4EBC-8416-864F9C93A5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43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19F498-DC72-46C9-809D-A3E9B9733C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C50A1-0700-4943-9F0D-0C1C7AD36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58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A3BEA6-AB75-48BD-9865-B5CCFF6E47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02FA7-47FF-4F4C-9EE7-33C697A22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593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9350B-1AE9-4A98-9789-0A3801BD2D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A592D-06D1-4335-9885-C76101E98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23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28524-8AC4-4458-AAD1-C4223972BC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5E8B3-FD31-41B6-9315-34F8ECD71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905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940A-5EB3-4E43-837D-85F46C6F6D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4979C-6AB0-44D1-9772-4F19E45F1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961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1"/>
            <a:ext cx="7661275" cy="1781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389" y="2715817"/>
            <a:ext cx="7661275" cy="1782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D526BE-0226-4133-88E4-C4A29BE0FD4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154210-18DD-438C-A438-474022748B37}" type="slidenum">
              <a:rPr kumimoji="0" lang="en-US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50" b="0" i="0" u="none" strike="noStrike" kern="1200" cap="none" spc="0" normalizeH="0" baseline="0" noProof="0">
              <a:ln>
                <a:noFill/>
              </a:ln>
              <a:solidFill>
                <a:srgbClr val="666699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701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369716799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11/16/23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751461937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Lecture 10: Module II, NoSQL 3</a:t>
            </a:r>
            <a:r>
              <a:rPr lang="en-US" altLang="en-US" sz="900" i="1" dirty="0">
                <a:solidFill>
                  <a:schemeClr val="bg1"/>
                </a:solidFill>
              </a:rPr>
              <a:t>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803" r:id="rId8"/>
    <p:sldLayoutId id="2147493804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(S23): </a:t>
            </a:r>
            <a:r>
              <a:rPr lang="en-US" altLang="en-US" sz="900" i="1" dirty="0">
                <a:solidFill>
                  <a:schemeClr val="bg1"/>
                </a:solidFill>
              </a:rPr>
              <a:t>Lecture 9: Module II, NoSQL, Graph DBs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3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75" r:id="rId1"/>
    <p:sldLayoutId id="2147493776" r:id="rId2"/>
    <p:sldLayoutId id="2147493777" r:id="rId3"/>
    <p:sldLayoutId id="2147493778" r:id="rId4"/>
    <p:sldLayoutId id="2147493779" r:id="rId5"/>
    <p:sldLayoutId id="2147493780" r:id="rId6"/>
    <p:sldLayoutId id="2147493781" r:id="rId7"/>
    <p:sldLayoutId id="2147493782" r:id="rId8"/>
    <p:sldLayoutId id="2147493783" r:id="rId9"/>
    <p:sldLayoutId id="2147493784" r:id="rId10"/>
    <p:sldLayoutId id="2147493785" r:id="rId11"/>
    <p:sldLayoutId id="2147493786" r:id="rId12"/>
    <p:sldLayoutId id="2147493787" r:id="rId13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48A0A33-DAF4-4E01-9EFC-4F1B17F7A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59FFB63-CDCC-491F-AF2C-DD10F76023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13.</a:t>
            </a:r>
            <a:fld id="{465E19B2-DA7E-4A4D-A955-3117C9F14C62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70B0BAF4-3624-4F5B-83AF-93EB8F0247B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-5777" y="6235"/>
            <a:ext cx="799066" cy="7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66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89" r:id="rId1"/>
    <p:sldLayoutId id="2147493790" r:id="rId2"/>
    <p:sldLayoutId id="2147493791" r:id="rId3"/>
    <p:sldLayoutId id="2147493792" r:id="rId4"/>
    <p:sldLayoutId id="2147493793" r:id="rId5"/>
    <p:sldLayoutId id="2147493794" r:id="rId6"/>
    <p:sldLayoutId id="2147493795" r:id="rId7"/>
    <p:sldLayoutId id="2147493796" r:id="rId8"/>
    <p:sldLayoutId id="2147493797" r:id="rId9"/>
    <p:sldLayoutId id="2147493798" r:id="rId10"/>
    <p:sldLayoutId id="2147493799" r:id="rId11"/>
    <p:sldLayoutId id="2147493800" r:id="rId12"/>
    <p:sldLayoutId id="2147493801" r:id="rId13"/>
    <p:sldLayoutId id="214749380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DSA/AV/Development/hashAV.html" TargetMode="External"/><Relationship Id="rId2" Type="http://schemas.openxmlformats.org/officeDocument/2006/relationships/hyperlink" Target="http://iswsa.acm.org/mphf/openDSAPerfectHashAnimation/perfectHashAV.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8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-190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2023</a:t>
            </a:r>
            <a:br>
              <a:rPr lang="en-US" altLang="en-US" sz="2800" i="1" dirty="0"/>
            </a:br>
            <a:r>
              <a:rPr lang="en-US" altLang="en-US" sz="2400" i="1" dirty="0"/>
              <a:t>Lecture 10: Module II, NoSQL, Part 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2023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>
            <a:extLst>
              <a:ext uri="{FF2B5EF4-FFF2-40B4-BE49-F238E27FC236}">
                <a16:creationId xmlns:a16="http://schemas.microsoft.com/office/drawing/2014/main" id="{24121C46-A7F8-4C85-B0FA-844931DCB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 (Cont.)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497FC95-73F7-4D82-B58B-073729F71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8850" y="895353"/>
            <a:ext cx="6212150" cy="3894534"/>
          </a:xfrm>
        </p:spPr>
        <p:txBody>
          <a:bodyPr/>
          <a:lstStyle/>
          <a:p>
            <a:r>
              <a:rPr lang="en-US" altLang="en-US" dirty="0"/>
              <a:t>Compared to dense indices:</a:t>
            </a:r>
          </a:p>
          <a:p>
            <a:pPr lvl="1"/>
            <a:r>
              <a:rPr lang="en-US" altLang="en-US" dirty="0"/>
              <a:t>Less space and less maintenance overhead for insertions and deletions.</a:t>
            </a:r>
          </a:p>
          <a:p>
            <a:pPr lvl="1"/>
            <a:r>
              <a:rPr lang="en-US" altLang="en-US" dirty="0"/>
              <a:t>Generally slower than dense index for locating records.</a:t>
            </a:r>
          </a:p>
          <a:p>
            <a:r>
              <a:rPr lang="en-US" altLang="en-US" b="1" dirty="0"/>
              <a:t>Good tradeoff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for clustered index: sparse index with an index entry for every block in file, corresponding to least search-key value in the block.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For </a:t>
            </a:r>
            <a:r>
              <a:rPr lang="en-US" altLang="en-US" dirty="0" err="1"/>
              <a:t>unclustered</a:t>
            </a:r>
            <a:r>
              <a:rPr lang="en-US" altLang="en-US" dirty="0"/>
              <a:t> index: sparse index on top of dense index (multilevel index)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DE9D94-E986-4FDA-B2F6-B47DE62C9308}"/>
              </a:ext>
            </a:extLst>
          </p:cNvPr>
          <p:cNvGrpSpPr/>
          <p:nvPr/>
        </p:nvGrpSpPr>
        <p:grpSpPr>
          <a:xfrm>
            <a:off x="3200400" y="2561034"/>
            <a:ext cx="1878304" cy="1679969"/>
            <a:chOff x="2465294" y="3429000"/>
            <a:chExt cx="2782312" cy="256857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16BB815-C486-41E2-8B5C-0756C1851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022" t="-6" r="-1376" b="53812"/>
            <a:stretch/>
          </p:blipFill>
          <p:spPr>
            <a:xfrm>
              <a:off x="2528392" y="3429000"/>
              <a:ext cx="2719214" cy="244174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584757-4F0D-4F53-8610-649ED2931878}"/>
                </a:ext>
              </a:extLst>
            </p:cNvPr>
            <p:cNvSpPr/>
            <p:nvPr/>
          </p:nvSpPr>
          <p:spPr bwMode="auto">
            <a:xfrm>
              <a:off x="2465294" y="4649871"/>
              <a:ext cx="1147482" cy="122087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A78095-0A25-48F9-9B32-1E9D76A9734D}"/>
                </a:ext>
              </a:extLst>
            </p:cNvPr>
            <p:cNvSpPr/>
            <p:nvPr/>
          </p:nvSpPr>
          <p:spPr bwMode="auto">
            <a:xfrm>
              <a:off x="3357627" y="5333999"/>
              <a:ext cx="636494" cy="6635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1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>
            <a:extLst>
              <a:ext uri="{FF2B5EF4-FFF2-40B4-BE49-F238E27FC236}">
                <a16:creationId xmlns:a16="http://schemas.microsoft.com/office/drawing/2014/main" id="{71DBFB25-C332-4E15-B164-4E01F5530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72629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Secondary Indices Example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14B819D-50FE-4933-AE5F-989AA66F72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818085" y="897713"/>
            <a:ext cx="5765006" cy="36135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Secondary index on salary field of instructor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Index record points to a bucket that contains pointers to all the actual records with that particular search-key value.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Secondary indices have to be dense</a:t>
            </a:r>
          </a:p>
        </p:txBody>
      </p:sp>
      <p:pic>
        <p:nvPicPr>
          <p:cNvPr id="23557" name="Picture 7">
            <a:extLst>
              <a:ext uri="{FF2B5EF4-FFF2-40B4-BE49-F238E27FC236}">
                <a16:creationId xmlns:a16="http://schemas.microsoft.com/office/drawing/2014/main" id="{676DB81F-D9AB-4AD6-84B4-BF691501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4" y="1275153"/>
            <a:ext cx="4914893" cy="2411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99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826" name="Rectangle 2">
            <a:extLst>
              <a:ext uri="{FF2B5EF4-FFF2-40B4-BE49-F238E27FC236}">
                <a16:creationId xmlns:a16="http://schemas.microsoft.com/office/drawing/2014/main" id="{FE7A2C49-1A11-4078-8A81-EA64D95AD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 vs Nonclustering Indices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2949146-9391-4615-A79E-36372130C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8851" y="800747"/>
            <a:ext cx="5740202" cy="3947602"/>
          </a:xfrm>
        </p:spPr>
        <p:txBody>
          <a:bodyPr/>
          <a:lstStyle/>
          <a:p>
            <a:r>
              <a:rPr lang="en-US" altLang="en-US" dirty="0"/>
              <a:t>Indices offer substantial benefits when searching for records.</a:t>
            </a:r>
          </a:p>
          <a:p>
            <a:r>
              <a:rPr lang="en-US" altLang="en-US" dirty="0"/>
              <a:t>BUT: indices imposes overhead on database modification</a:t>
            </a:r>
          </a:p>
          <a:p>
            <a:pPr lvl="1"/>
            <a:r>
              <a:rPr lang="en-US" altLang="en-US" dirty="0"/>
              <a:t>when a record is inserted or deleted, every index on the relation must be updated</a:t>
            </a:r>
          </a:p>
          <a:p>
            <a:pPr lvl="1"/>
            <a:r>
              <a:rPr lang="en-US" altLang="en-US" dirty="0"/>
              <a:t>When a record is updated, any index on an updated attribute must be updated</a:t>
            </a:r>
          </a:p>
          <a:p>
            <a:r>
              <a:rPr lang="en-US" altLang="en-US" dirty="0"/>
              <a:t>Sequential scan using clustering index is efficient, but a sequential scan using a secondary (</a:t>
            </a:r>
            <a:r>
              <a:rPr lang="en-US" altLang="en-US" dirty="0" err="1"/>
              <a:t>nonclustering</a:t>
            </a:r>
            <a:r>
              <a:rPr lang="en-US" altLang="en-US" dirty="0"/>
              <a:t>) index is expensive on magnetic disk</a:t>
            </a:r>
          </a:p>
          <a:p>
            <a:pPr lvl="1"/>
            <a:r>
              <a:rPr lang="en-US" altLang="en-US" dirty="0"/>
              <a:t>Each record access may fetch a new block from disk</a:t>
            </a:r>
          </a:p>
          <a:p>
            <a:pPr lvl="1"/>
            <a:r>
              <a:rPr lang="en-US" altLang="en-US" dirty="0"/>
              <a:t>Each block fetch on magnetic disk requires about 5 to 10 milliseconds</a:t>
            </a:r>
          </a:p>
        </p:txBody>
      </p:sp>
    </p:spTree>
    <p:extLst>
      <p:ext uri="{BB962C8B-B14F-4D97-AF65-F5344CB8AC3E}">
        <p14:creationId xmlns:p14="http://schemas.microsoft.com/office/powerpoint/2010/main" val="155997643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221E-9C52-442B-B60E-604C6F42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Indices on Multiple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3A1F-9167-438A-AF27-3662D79CF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851" y="800747"/>
            <a:ext cx="5740202" cy="39476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Composite search key</a:t>
            </a:r>
            <a:r>
              <a:rPr lang="en-IN" dirty="0"/>
              <a:t>  </a:t>
            </a:r>
          </a:p>
          <a:p>
            <a:pPr lvl="1"/>
            <a:r>
              <a:rPr lang="en-IN" dirty="0"/>
              <a:t>E.g., index on </a:t>
            </a:r>
            <a:r>
              <a:rPr lang="en-IN" i="1" dirty="0"/>
              <a:t>instructor</a:t>
            </a:r>
            <a:r>
              <a:rPr lang="en-IN" dirty="0"/>
              <a:t> relation on attributes (</a:t>
            </a:r>
            <a:r>
              <a:rPr lang="en-IN" i="1" dirty="0"/>
              <a:t>name, ID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Values are sorted lexicographically</a:t>
            </a:r>
          </a:p>
          <a:p>
            <a:pPr lvl="2"/>
            <a:r>
              <a:rPr lang="en-IN" dirty="0"/>
              <a:t>E.g.  (John, 12121) &lt; (John, 13514)  and </a:t>
            </a:r>
            <a:br>
              <a:rPr lang="en-IN" dirty="0"/>
            </a:br>
            <a:r>
              <a:rPr lang="en-IN" dirty="0"/>
              <a:t>        (John, 13514) &lt; (Peter, 11223)</a:t>
            </a:r>
          </a:p>
          <a:p>
            <a:pPr lvl="1"/>
            <a:r>
              <a:rPr lang="en-IN" dirty="0"/>
              <a:t>Can query on just </a:t>
            </a:r>
            <a:r>
              <a:rPr lang="en-IN" i="1" dirty="0"/>
              <a:t>name</a:t>
            </a:r>
            <a:r>
              <a:rPr lang="en-IN" dirty="0"/>
              <a:t>, or on (</a:t>
            </a:r>
            <a:r>
              <a:rPr lang="en-IN" i="1" dirty="0"/>
              <a:t>name, ID</a:t>
            </a:r>
            <a:r>
              <a:rPr lang="en-IN" dirty="0"/>
              <a:t>)</a:t>
            </a:r>
          </a:p>
          <a:p>
            <a:pPr lvl="1"/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(</a:t>
            </a:r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 err="1">
                <a:solidFill>
                  <a:srgbClr val="FF0000"/>
                </a:solidFill>
              </a:rPr>
              <a:t>nameFirst</a:t>
            </a:r>
            <a:r>
              <a:rPr lang="en-IN" dirty="0">
                <a:solidFill>
                  <a:srgbClr val="FF0000"/>
                </a:solidFill>
              </a:rPr>
              <a:t>, birthyear)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 [</a:t>
            </a:r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 = “Ferguson”] [</a:t>
            </a:r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 like “Fer%”]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 err="1">
                <a:solidFill>
                  <a:srgbClr val="FF0000"/>
                </a:solidFill>
              </a:rPr>
              <a:t>nameFirst</a:t>
            </a:r>
            <a:endParaRPr lang="en-IN" dirty="0">
              <a:solidFill>
                <a:srgbClr val="FF0000"/>
              </a:solidFill>
            </a:endParaRP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 err="1">
                <a:solidFill>
                  <a:srgbClr val="FF0000"/>
                </a:solidFill>
              </a:rPr>
              <a:t>nameFirst</a:t>
            </a:r>
            <a:r>
              <a:rPr lang="en-IN" dirty="0">
                <a:solidFill>
                  <a:srgbClr val="FF0000"/>
                </a:solidFill>
              </a:rPr>
              <a:t>, birthyear</a:t>
            </a:r>
          </a:p>
          <a:p>
            <a:r>
              <a:rPr lang="en-IN" dirty="0">
                <a:solidFill>
                  <a:srgbClr val="FF0000"/>
                </a:solidFill>
              </a:rPr>
              <a:t>NOT and index on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nameFirst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 err="1">
                <a:solidFill>
                  <a:srgbClr val="FF0000"/>
                </a:solidFill>
              </a:rPr>
              <a:t>nameLast</a:t>
            </a:r>
            <a:endParaRPr lang="en-IN" dirty="0">
              <a:solidFill>
                <a:srgbClr val="FF0000"/>
              </a:solidFill>
            </a:endParaRPr>
          </a:p>
          <a:p>
            <a:pPr lvl="1"/>
            <a:r>
              <a:rPr lang="en-IN" dirty="0">
                <a:solidFill>
                  <a:srgbClr val="FF0000"/>
                </a:solidFill>
              </a:rPr>
              <a:t>birthyear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nameLast</a:t>
            </a:r>
            <a:r>
              <a:rPr lang="en-IN" dirty="0">
                <a:solidFill>
                  <a:srgbClr val="FF0000"/>
                </a:solidFill>
              </a:rPr>
              <a:t> like [%</a:t>
            </a:r>
            <a:r>
              <a:rPr lang="en-IN" dirty="0" err="1">
                <a:solidFill>
                  <a:srgbClr val="FF0000"/>
                </a:solidFill>
              </a:rPr>
              <a:t>er</a:t>
            </a:r>
            <a:r>
              <a:rPr lang="en-IN" dirty="0">
                <a:solidFill>
                  <a:srgbClr val="FF0000"/>
                </a:solidFill>
              </a:rPr>
              <a:t>%]</a:t>
            </a:r>
          </a:p>
        </p:txBody>
      </p:sp>
    </p:spTree>
    <p:extLst>
      <p:ext uri="{BB962C8B-B14F-4D97-AF65-F5344CB8AC3E}">
        <p14:creationId xmlns:p14="http://schemas.microsoft.com/office/powerpoint/2010/main" val="227062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>
            <a:extLst>
              <a:ext uri="{FF2B5EF4-FFF2-40B4-BE49-F238E27FC236}">
                <a16:creationId xmlns:a16="http://schemas.microsoft.com/office/drawing/2014/main" id="{DEFA663B-A102-4E3E-8A2F-E81DCB5BED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2162B0D-B51D-446C-A191-D7BE1B404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8826" y="982745"/>
            <a:ext cx="5631391" cy="34606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Disadvantage of indexed-sequential files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Performance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Periodic reorganization of entire file is required.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Advantage of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 files: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Reorganization of entire file is not required to maintain performance.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(Minor) disadvantage of B</a:t>
            </a:r>
            <a:r>
              <a:rPr lang="en-US" altLang="en-US" baseline="30000" dirty="0"/>
              <a:t>+</a:t>
            </a:r>
            <a:r>
              <a:rPr lang="en-US" altLang="en-US" dirty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Extra insertion and deletion overhead, space overhead.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Advantages of B</a:t>
            </a:r>
            <a:r>
              <a:rPr lang="en-US" altLang="en-US" baseline="30000" dirty="0"/>
              <a:t>+</a:t>
            </a:r>
            <a:r>
              <a:rPr lang="en-US" altLang="en-US" dirty="0"/>
              <a:t>-trees outweigh disadvantages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-trees are used extensively</a:t>
            </a:r>
          </a:p>
        </p:txBody>
      </p:sp>
    </p:spTree>
    <p:extLst>
      <p:ext uri="{BB962C8B-B14F-4D97-AF65-F5344CB8AC3E}">
        <p14:creationId xmlns:p14="http://schemas.microsoft.com/office/powerpoint/2010/main" val="135006198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Example of B</a:t>
            </a:r>
            <a:r>
              <a:rPr lang="en-US" altLang="en-US" baseline="30000">
                <a:effectLst/>
              </a:rPr>
              <a:t>+</a:t>
            </a:r>
            <a:r>
              <a:rPr lang="en-US" altLang="en-US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3119" y="4269581"/>
            <a:ext cx="3512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5500" y="2246710"/>
            <a:ext cx="14288" cy="2014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248967" y="882254"/>
            <a:ext cx="6668690" cy="3773090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14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07CFB251-EA2C-47DA-B685-A75D8DCDB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D53499C-F106-46F2-BF14-D21BEF327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1" y="1189431"/>
            <a:ext cx="5435203" cy="3183731"/>
          </a:xfrm>
        </p:spPr>
        <p:txBody>
          <a:bodyPr/>
          <a:lstStyle/>
          <a:p>
            <a:r>
              <a:rPr lang="en-US" altLang="en-US" dirty="0"/>
              <a:t>All paths from root to leaf are of the same length</a:t>
            </a:r>
          </a:p>
          <a:p>
            <a:r>
              <a:rPr lang="en-US" altLang="en-US" dirty="0"/>
              <a:t>Each node that is not a root or a leaf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i="1" dirty="0"/>
              <a:t>n</a:t>
            </a:r>
            <a:r>
              <a:rPr lang="en-US" altLang="en-US" dirty="0"/>
              <a:t>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 children.</a:t>
            </a:r>
          </a:p>
          <a:p>
            <a:r>
              <a:rPr lang="en-US" altLang="en-US" dirty="0"/>
              <a:t>A leaf node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–1)/2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–1 values</a:t>
            </a:r>
          </a:p>
          <a:p>
            <a:r>
              <a:rPr lang="en-US" altLang="en-US" dirty="0"/>
              <a:t>Special cases: </a:t>
            </a:r>
          </a:p>
          <a:p>
            <a:pPr lvl="1"/>
            <a:r>
              <a:rPr lang="en-US" altLang="en-US" dirty="0"/>
              <a:t>If the root is not a leaf, it has at least 2 children.</a:t>
            </a:r>
          </a:p>
          <a:p>
            <a:pPr lvl="1"/>
            <a:r>
              <a:rPr lang="en-US" altLang="en-US" dirty="0"/>
              <a:t>If the root is a leaf (that is, there are no other nodes in the tree), it can have between 0 and (</a:t>
            </a:r>
            <a:r>
              <a:rPr lang="en-US" altLang="en-US" i="1" dirty="0"/>
              <a:t>n</a:t>
            </a:r>
            <a:r>
              <a:rPr lang="en-US" altLang="en-US" dirty="0"/>
              <a:t>–1) values.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0EC1053-5CAA-4B1C-B11A-D206AA51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791" y="857046"/>
            <a:ext cx="4953000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 B</a:t>
            </a:r>
            <a:r>
              <a:rPr kumimoji="0" lang="en-US" altLang="en-US" sz="1275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+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-tree is a rooted tree satisfying the following properties:</a:t>
            </a:r>
          </a:p>
        </p:txBody>
      </p:sp>
    </p:spTree>
    <p:extLst>
      <p:ext uri="{BB962C8B-B14F-4D97-AF65-F5344CB8AC3E}">
        <p14:creationId xmlns:p14="http://schemas.microsoft.com/office/powerpoint/2010/main" val="95457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8085FC6-4A92-4F65-BAF7-E4906F989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2DF636-C20B-414E-A588-A610771C9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pPr>
              <a:tabLst>
                <a:tab pos="1241822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pointers to records or buckets of records (for leaf nodes).</a:t>
            </a:r>
          </a:p>
          <a:p>
            <a:pPr>
              <a:tabLst>
                <a:tab pos="1241822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baseline="-25000" dirty="0"/>
              <a:t>        </a:t>
            </a:r>
            <a:r>
              <a:rPr lang="en-US" altLang="en-US" dirty="0"/>
              <a:t>(Initially assume no duplicate keys, address duplicates later)</a:t>
            </a:r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61F7658D-8529-4C17-B4AA-522328E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03" y="1236048"/>
            <a:ext cx="4360068" cy="33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3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30825248-ECF3-42B1-B321-CDFB41005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3B428D0-E1FF-4080-8E20-A5CE39542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5" y="1191816"/>
            <a:ext cx="5950432" cy="3657600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i="1" dirty="0" err="1"/>
              <a:t>i</a:t>
            </a:r>
            <a:r>
              <a:rPr lang="en-US" altLang="en-US" dirty="0"/>
              <a:t> = 1, 2, . . ., </a:t>
            </a:r>
            <a:r>
              <a:rPr lang="en-US" altLang="en-US" i="1" dirty="0"/>
              <a:t>n–</a:t>
            </a:r>
            <a:r>
              <a:rPr lang="en-US" altLang="en-US" dirty="0"/>
              <a:t>1,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points to a file record with search-key value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ja-JP" altLang="en-US" dirty="0"/>
              <a:t>’</a:t>
            </a:r>
            <a:r>
              <a:rPr lang="en-US" altLang="ja-JP" dirty="0"/>
              <a:t>s search-key values are less than or equal to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ja-JP" altLang="en-US" dirty="0"/>
              <a:t>’</a:t>
            </a:r>
            <a:r>
              <a:rPr lang="en-US" altLang="ja-JP" dirty="0"/>
              <a:t>s search-key values</a:t>
            </a:r>
          </a:p>
          <a:p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6855706-2897-4A1C-BB15-612E6E12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35" y="859739"/>
            <a:ext cx="2342332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Properties of a leaf node: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0ABF95CC-E6C9-439C-8C6C-8B69BDB3EC8C}"/>
              </a:ext>
            </a:extLst>
          </p:cNvPr>
          <p:cNvGrpSpPr>
            <a:grpSpLocks/>
          </p:cNvGrpSpPr>
          <p:nvPr/>
        </p:nvGrpSpPr>
        <p:grpSpPr bwMode="auto">
          <a:xfrm>
            <a:off x="1968104" y="2289190"/>
            <a:ext cx="5629275" cy="2471738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012C4B4A-CC70-4617-8C41-85390F390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7BD2BFE1-0AF9-488E-85E2-AE4A1033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24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0977D842-A55D-45FB-A569-781D6F374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285B4-4C44-43C2-9590-DFD40215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Non leaf nodes form a multi-level sparse index on the leaf nodes.  For a non-leaf node with </a:t>
            </a:r>
            <a:r>
              <a:rPr lang="en-US" altLang="en-US" i="1" dirty="0"/>
              <a:t>m</a:t>
            </a:r>
            <a:r>
              <a:rPr lang="en-US" altLang="en-US" dirty="0"/>
              <a:t> pointers:</a:t>
            </a:r>
          </a:p>
          <a:p>
            <a:pPr lvl="1"/>
            <a:r>
              <a:rPr lang="en-US" altLang="en-US" dirty="0"/>
              <a:t>All the search-keys in the subtree to which </a:t>
            </a:r>
            <a:r>
              <a:rPr lang="en-US" altLang="en-US" i="1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points are less than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endParaRPr lang="en-US" altLang="en-US" dirty="0"/>
          </a:p>
          <a:p>
            <a:pPr lvl="1"/>
            <a:r>
              <a:rPr lang="en-US" altLang="en-US" dirty="0"/>
              <a:t>For 2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 and less than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General structure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62FC7E36-0E9F-4C04-A7DA-9617738A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26" y="2813001"/>
            <a:ext cx="3860371" cy="2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38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Indexes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W4111_002_2023_3:  Lecture_10_Module_II_NoSQL_3		© Donald F. Ferguson, 2023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0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2E1A6C6-86FE-48FF-AA43-AFD7CE8A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1965228-E904-49E0-AF36-1FD378CB6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4274" y="988209"/>
            <a:ext cx="5210173" cy="3190885"/>
          </a:xfrm>
        </p:spPr>
        <p:txBody>
          <a:bodyPr/>
          <a:lstStyle/>
          <a:p>
            <a:r>
              <a:rPr kumimoji="0" lang="en-US" altLang="en-US" dirty="0"/>
              <a:t>B</a:t>
            </a:r>
            <a:r>
              <a:rPr kumimoji="0" lang="en-US" altLang="en-US" baseline="30000" dirty="0"/>
              <a:t>+</a:t>
            </a:r>
            <a:r>
              <a:rPr kumimoji="0" lang="en-US" altLang="en-US" dirty="0"/>
              <a:t>-tree for </a:t>
            </a:r>
            <a:r>
              <a:rPr kumimoji="0" lang="en-US" altLang="en-US" i="1" dirty="0"/>
              <a:t>instructor </a:t>
            </a:r>
            <a:r>
              <a:rPr kumimoji="0" lang="en-US" altLang="en-US" dirty="0"/>
              <a:t>file (</a:t>
            </a:r>
            <a:r>
              <a:rPr kumimoji="0" lang="en-US" altLang="en-US" i="1" dirty="0"/>
              <a:t>n</a:t>
            </a:r>
            <a:r>
              <a:rPr kumimoji="0" lang="en-US" altLang="en-US" dirty="0"/>
              <a:t> = 6)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Leaf nodes must have between 3 and 5 values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–1)/2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–1, 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33F38C9F-4795-45E8-AC13-8552F375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1" y="1419218"/>
            <a:ext cx="6405563" cy="8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08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2236C35C-12A7-41B6-BCCD-45512933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Observations about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30320B58-A814-4C25-9DB6-EE325318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Since the inter-node connections are done by pointers, </a:t>
            </a:r>
            <a:r>
              <a:rPr lang="ja-JP" altLang="en-US" dirty="0"/>
              <a:t>“</a:t>
            </a:r>
            <a:r>
              <a:rPr lang="en-US" altLang="ja-JP" dirty="0"/>
              <a:t>logically</a:t>
            </a:r>
            <a:r>
              <a:rPr lang="ja-JP" altLang="en-US" dirty="0"/>
              <a:t>”</a:t>
            </a:r>
            <a:r>
              <a:rPr lang="en-US" altLang="ja-JP" dirty="0"/>
              <a:t> close blocks need not be </a:t>
            </a:r>
            <a:r>
              <a:rPr lang="ja-JP" altLang="en-US" dirty="0"/>
              <a:t>“</a:t>
            </a:r>
            <a:r>
              <a:rPr lang="en-US" altLang="ja-JP" dirty="0"/>
              <a:t>physically</a:t>
            </a:r>
            <a:r>
              <a:rPr lang="ja-JP" altLang="en-US" dirty="0"/>
              <a:t>”</a:t>
            </a:r>
            <a:r>
              <a:rPr lang="en-US" altLang="ja-JP" dirty="0"/>
              <a:t> close.</a:t>
            </a:r>
          </a:p>
          <a:p>
            <a:r>
              <a:rPr lang="en-US" altLang="en-US" dirty="0"/>
              <a:t>The non-leaf levels of the B</a:t>
            </a:r>
            <a:r>
              <a:rPr lang="en-US" altLang="en-US" baseline="30000" dirty="0"/>
              <a:t>+</a:t>
            </a:r>
            <a:r>
              <a:rPr lang="en-US" altLang="en-US" dirty="0"/>
              <a:t>-tree form a hierarchy of sparse indices.</a:t>
            </a:r>
          </a:p>
          <a:p>
            <a:r>
              <a:rPr lang="en-US" altLang="en-US" dirty="0"/>
              <a:t>The B</a:t>
            </a:r>
            <a:r>
              <a:rPr lang="en-US" altLang="en-US" baseline="30000" dirty="0"/>
              <a:t>+</a:t>
            </a:r>
            <a:r>
              <a:rPr lang="en-US" altLang="en-US" dirty="0"/>
              <a:t>-tree contains a relatively small number of levels</a:t>
            </a:r>
          </a:p>
          <a:p>
            <a:pPr lvl="2"/>
            <a:r>
              <a:rPr lang="en-US" altLang="en-US" dirty="0"/>
              <a:t>Level below root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</a:t>
            </a:r>
            <a:r>
              <a:rPr lang="en-US" altLang="en-US" dirty="0"/>
              <a:t>values</a:t>
            </a:r>
          </a:p>
          <a:p>
            <a:pPr lvl="2"/>
            <a:r>
              <a:rPr lang="en-US" altLang="en-US" dirty="0"/>
              <a:t>Next level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* 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values</a:t>
            </a:r>
          </a:p>
          <a:p>
            <a:pPr lvl="2"/>
            <a:r>
              <a:rPr lang="en-US" altLang="en-US" dirty="0"/>
              <a:t>.. etc.</a:t>
            </a:r>
          </a:p>
          <a:p>
            <a:pPr lvl="1"/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tree height is no more than </a:t>
            </a:r>
            <a:r>
              <a:rPr lang="en-US" altLang="en-US" dirty="0">
                <a:sym typeface="Symbol" panose="05050102010706020507" pitchFamily="18" charset="2"/>
              </a:rPr>
              <a:t> 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</a:t>
            </a:r>
            <a:endParaRPr lang="en-US" altLang="en-US" dirty="0"/>
          </a:p>
          <a:p>
            <a:pPr lvl="1"/>
            <a:r>
              <a:rPr lang="en-US" altLang="en-US" dirty="0"/>
              <a:t>thus searches can be conducted efficiently.</a:t>
            </a:r>
          </a:p>
          <a:p>
            <a:r>
              <a:rPr lang="en-US" altLang="en-US" dirty="0"/>
              <a:t>Insertions and deletions to the main file can be handled efficiently, as the index can be restructured in logarithmic time (as we shall see).</a:t>
            </a:r>
          </a:p>
        </p:txBody>
      </p:sp>
    </p:spTree>
    <p:extLst>
      <p:ext uri="{BB962C8B-B14F-4D97-AF65-F5344CB8AC3E}">
        <p14:creationId xmlns:p14="http://schemas.microsoft.com/office/powerpoint/2010/main" val="41809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C747-01C9-EB3D-58CF-A0CA30EB6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1333500" y="165735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www.cs.usfca.edu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/~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galles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/visualization/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BPlusTree.html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62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69F0-E989-4F4E-9740-0E12922F3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886" y="2118917"/>
            <a:ext cx="2581892" cy="611629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</a:rPr>
              <a:t>Hashing</a:t>
            </a:r>
            <a:endParaRPr lang="en-IN" sz="2400" b="1" dirty="0">
              <a:solidFill>
                <a:srgbClr val="00206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49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52FD36A4-F39A-4F81-86BF-A9A0BC6C7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Static Hashing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38D9A33-26FC-4A62-AD5F-F72CC746C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4" y="893675"/>
            <a:ext cx="5521807" cy="3103959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bucket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unit of storage containing one or more entries (a bucket is typically a disk block). </a:t>
            </a:r>
          </a:p>
          <a:p>
            <a:pPr lvl="1"/>
            <a:r>
              <a:rPr lang="en-US" altLang="en-US" dirty="0"/>
              <a:t>we obtain the bucket of an entry from its search-key value using a </a:t>
            </a:r>
            <a:r>
              <a:rPr lang="en-US" altLang="en-US" b="1" dirty="0">
                <a:solidFill>
                  <a:srgbClr val="002060"/>
                </a:solidFill>
              </a:rPr>
              <a:t>hash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function</a:t>
            </a:r>
            <a:endParaRPr lang="en-US" altLang="en-US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</a:t>
            </a:r>
            <a:r>
              <a:rPr lang="en-US" altLang="en-US" dirty="0"/>
              <a:t> is a function from the set of all search-key values </a:t>
            </a:r>
            <a:r>
              <a:rPr lang="en-US" altLang="en-US" i="1" dirty="0"/>
              <a:t>K</a:t>
            </a:r>
            <a:r>
              <a:rPr lang="en-US" altLang="en-US" dirty="0"/>
              <a:t> to the set of all bucket addresses </a:t>
            </a:r>
            <a:r>
              <a:rPr lang="en-US" altLang="en-US" i="1" dirty="0"/>
              <a:t>B.</a:t>
            </a:r>
          </a:p>
          <a:p>
            <a:r>
              <a:rPr lang="en-US" altLang="en-US" dirty="0"/>
              <a:t>Hash function is used to locate entries for access, insertion as well as deletion.</a:t>
            </a:r>
          </a:p>
          <a:p>
            <a:r>
              <a:rPr lang="en-US" altLang="en-US" dirty="0"/>
              <a:t>Entries with different search-key values may be mapped to the same bucket; thus entire bucket has to be searched sequentially to locate an entry. 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index</a:t>
            </a:r>
            <a:r>
              <a:rPr lang="en-US" altLang="en-US" dirty="0"/>
              <a:t>, buckets store entries with pointers to records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file-organization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buckets store records</a:t>
            </a:r>
          </a:p>
        </p:txBody>
      </p:sp>
    </p:spTree>
    <p:extLst>
      <p:ext uri="{BB962C8B-B14F-4D97-AF65-F5344CB8AC3E}">
        <p14:creationId xmlns:p14="http://schemas.microsoft.com/office/powerpoint/2010/main" val="2362714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279E72F7-D3A3-4E47-9DCA-7CDF97CE4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3310" y="0"/>
            <a:ext cx="6057900" cy="59769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of Bucket Overflows (Cont.)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2707851-F199-458F-9740-4660D004E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3310" y="851297"/>
            <a:ext cx="5847159" cy="36576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Overflow chaining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overflow buckets of a given bucket are chained together in a linked list.</a:t>
            </a:r>
          </a:p>
          <a:p>
            <a:r>
              <a:rPr lang="en-US" altLang="en-US" dirty="0"/>
              <a:t>Above scheme is called </a:t>
            </a:r>
            <a:r>
              <a:rPr lang="en-US" altLang="en-US" b="1" dirty="0">
                <a:solidFill>
                  <a:srgbClr val="002060"/>
                </a:solidFill>
              </a:rPr>
              <a:t>closed addressing (</a:t>
            </a:r>
            <a:r>
              <a:rPr lang="en-US" altLang="en-US" dirty="0">
                <a:solidFill>
                  <a:srgbClr val="000000"/>
                </a:solidFill>
              </a:rPr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r>
              <a:rPr lang="en-US" altLang="en-US" b="1" dirty="0"/>
              <a:t>or </a:t>
            </a: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depending on the book you use</a:t>
            </a:r>
            <a:r>
              <a:rPr lang="en-US" altLang="en-US" b="1" dirty="0">
                <a:solidFill>
                  <a:srgbClr val="002060"/>
                </a:solidFill>
              </a:rPr>
              <a:t>)</a:t>
            </a:r>
            <a:r>
              <a:rPr lang="en-US" altLang="en-US" dirty="0"/>
              <a:t>  </a:t>
            </a:r>
          </a:p>
          <a:p>
            <a:pPr lvl="1"/>
            <a:r>
              <a:rPr lang="en-US" altLang="en-US" dirty="0"/>
              <a:t>An alternative,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addressing 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>(</a:t>
            </a:r>
            <a:r>
              <a:rPr lang="en-US" altLang="en-US" dirty="0"/>
              <a:t>also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br>
              <a:rPr lang="en-US" altLang="en-US" b="1" dirty="0">
                <a:solidFill>
                  <a:srgbClr val="0000FF"/>
                </a:solidFill>
              </a:rPr>
            </a:br>
            <a:r>
              <a:rPr lang="en-US" altLang="en-US" dirty="0"/>
              <a:t>depending on the                                                                                    book you use) which                                                                           does not use over-                                                                                     flow buckets, is not                                                                         suitable for database                                                                               applications.</a:t>
            </a:r>
          </a:p>
          <a:p>
            <a:endParaRPr lang="en-US" altLang="en-US" dirty="0"/>
          </a:p>
        </p:txBody>
      </p:sp>
      <p:pic>
        <p:nvPicPr>
          <p:cNvPr id="112644" name="Picture 6">
            <a:extLst>
              <a:ext uri="{FF2B5EF4-FFF2-40B4-BE49-F238E27FC236}">
                <a16:creationId xmlns:a16="http://schemas.microsoft.com/office/drawing/2014/main" id="{15758074-D6CE-40EA-AEF2-7A68D90B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47" y="1896661"/>
            <a:ext cx="3436083" cy="24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4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8A3B5075-8130-4281-882A-D976C067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Hash File Organization </a:t>
            </a: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4BAE5A9F-1290-412E-968C-F49355AF3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623" y="834615"/>
            <a:ext cx="522632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Hash file organization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file, using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key.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:a16="http://schemas.microsoft.com/office/drawing/2014/main" id="{3298B221-151A-44EB-AECB-B6F7763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10" y="1269061"/>
            <a:ext cx="4220765" cy="33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99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9EB85E01-AB48-4CA9-A569-E29B02BAC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Deficiencies of Static Hashing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141BECF-8644-459C-B0A2-A3A738C22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8085" y="851297"/>
            <a:ext cx="5656913" cy="3257550"/>
          </a:xfrm>
        </p:spPr>
        <p:txBody>
          <a:bodyPr/>
          <a:lstStyle/>
          <a:p>
            <a:r>
              <a:rPr lang="en-US" altLang="en-US" dirty="0"/>
              <a:t>In static hashing, function </a:t>
            </a:r>
            <a:r>
              <a:rPr lang="en-US" altLang="en-US" i="1" dirty="0"/>
              <a:t>h</a:t>
            </a:r>
            <a:r>
              <a:rPr lang="en-US" altLang="en-US" dirty="0"/>
              <a:t> maps search-key values to a fixed set of </a:t>
            </a:r>
            <a:r>
              <a:rPr lang="en-US" altLang="en-US" i="1" dirty="0"/>
              <a:t>B</a:t>
            </a:r>
            <a:r>
              <a:rPr lang="en-US" altLang="en-US" dirty="0"/>
              <a:t> of bucket addresses. Databases grow or shrink with time. </a:t>
            </a:r>
          </a:p>
          <a:p>
            <a:pPr lvl="1"/>
            <a:r>
              <a:rPr lang="en-US" altLang="en-US" dirty="0"/>
              <a:t>If initial number of buckets is too small, and file grows, performance will degrade due to too much overflows.</a:t>
            </a:r>
          </a:p>
          <a:p>
            <a:pPr lvl="1"/>
            <a:r>
              <a:rPr lang="en-US" altLang="en-US" dirty="0"/>
              <a:t>If space is allocated for anticipated growth, a significant amount of space will be wasted initially (and buckets will be </a:t>
            </a:r>
            <a:r>
              <a:rPr lang="en-US" altLang="en-US" dirty="0" err="1"/>
              <a:t>underfull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If database shrinks, again space will be wasted.</a:t>
            </a:r>
          </a:p>
          <a:p>
            <a:r>
              <a:rPr lang="en-US" altLang="en-US" dirty="0"/>
              <a:t>One solution: periodic re-organization of the file with a new hash function</a:t>
            </a:r>
          </a:p>
          <a:p>
            <a:pPr lvl="1"/>
            <a:r>
              <a:rPr lang="en-US" altLang="en-US" dirty="0"/>
              <a:t>Expensive, disrupts normal operations</a:t>
            </a:r>
          </a:p>
          <a:p>
            <a:r>
              <a:rPr lang="en-US" altLang="en-US" dirty="0"/>
              <a:t>Better solution: allow the number of buckets to be modified dynamically. </a:t>
            </a:r>
          </a:p>
        </p:txBody>
      </p:sp>
    </p:spTree>
    <p:extLst>
      <p:ext uri="{BB962C8B-B14F-4D97-AF65-F5344CB8AC3E}">
        <p14:creationId xmlns:p14="http://schemas.microsoft.com/office/powerpoint/2010/main" val="48304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99FE5-6980-0638-58C7-279C6EC87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609600" y="165735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/>
              </a:rPr>
              <a:t>http://iswsa.acm.org/mphf/openDSAPerfectHashAnimation/perfectHashAV.html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https://opendsa-server.cs.vt.edu/ODSA/AV/Development/hashAV.html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55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NoSQL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GraphDB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2B818CC8-6911-C7C6-57D7-242EA56D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10: Module II, NoSQL 3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2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E372D-134B-CE43-ABAA-2BA34847D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Indexes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75035C5-3C9A-E328-369D-DBC0D3027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W4111_002_2023_1 -  Lecture 9: Module II, NoSQL, Graph DBs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27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7DA175-D02F-FA45-AAB8-C83746A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Classification </a:t>
            </a:r>
            <a:r>
              <a:rPr lang="en-US" sz="1200" dirty="0"/>
              <a:t>(https://</a:t>
            </a:r>
            <a:r>
              <a:rPr lang="en-US" sz="1200" dirty="0" err="1"/>
              <a:t>medium.com</a:t>
            </a:r>
            <a:r>
              <a:rPr lang="en-US" sz="1200" dirty="0"/>
              <a:t>/</a:t>
            </a:r>
            <a:r>
              <a:rPr lang="en-US" sz="1200" dirty="0" err="1"/>
              <a:t>swlh</a:t>
            </a:r>
            <a:r>
              <a:rPr lang="en-US" sz="1200" dirty="0"/>
              <a:t>/4-types-of-nosql-databases-d88ad21f7d3b)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57948-B4D3-2944-A848-9113F25A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2450"/>
            <a:ext cx="7559994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3F02C-5954-1A4C-9D76-AC0C87943105}"/>
              </a:ext>
            </a:extLst>
          </p:cNvPr>
          <p:cNvSpPr txBox="1"/>
          <p:nvPr/>
        </p:nvSpPr>
        <p:spPr>
          <a:xfrm>
            <a:off x="6470679" y="666749"/>
            <a:ext cx="192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We will see OLAP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in a future lecture.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0B542-5A04-1F40-97AB-90352503497A}"/>
              </a:ext>
            </a:extLst>
          </p:cNvPr>
          <p:cNvSpPr txBox="1"/>
          <p:nvPr/>
        </p:nvSpPr>
        <p:spPr>
          <a:xfrm>
            <a:off x="81776" y="666750"/>
            <a:ext cx="209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Relational is the</a:t>
            </a:r>
            <a:br>
              <a:rPr lang="en-US" dirty="0"/>
            </a:br>
            <a:r>
              <a:rPr lang="en-US" dirty="0"/>
              <a:t>foundational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22A2-B237-1943-8853-EEF7239ACCF3}"/>
              </a:ext>
            </a:extLst>
          </p:cNvPr>
          <p:cNvSpPr txBox="1"/>
          <p:nvPr/>
        </p:nvSpPr>
        <p:spPr>
          <a:xfrm>
            <a:off x="81776" y="1706267"/>
            <a:ext cx="2212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We covered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graphs and examples.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AF9D8-A61E-8840-8A4C-830734D89224}"/>
              </a:ext>
            </a:extLst>
          </p:cNvPr>
          <p:cNvSpPr/>
          <p:nvPr/>
        </p:nvSpPr>
        <p:spPr>
          <a:xfrm>
            <a:off x="2133600" y="2724150"/>
            <a:ext cx="1600200" cy="17526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530A6E-F0D7-7D44-9DFD-E9755563F927}"/>
              </a:ext>
            </a:extLst>
          </p:cNvPr>
          <p:cNvCxnSpPr/>
          <p:nvPr/>
        </p:nvCxnSpPr>
        <p:spPr>
          <a:xfrm>
            <a:off x="1676400" y="2352598"/>
            <a:ext cx="457200" cy="37155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2AC73E-1139-DF48-A840-DF1C97B37164}"/>
              </a:ext>
            </a:extLst>
          </p:cNvPr>
          <p:cNvSpPr/>
          <p:nvPr/>
        </p:nvSpPr>
        <p:spPr>
          <a:xfrm>
            <a:off x="4279547" y="895350"/>
            <a:ext cx="1810132" cy="14572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4A85D1-CF39-434C-B531-200C9BF5AC40}"/>
              </a:ext>
            </a:extLst>
          </p:cNvPr>
          <p:cNvCxnSpPr>
            <a:cxnSpLocks/>
          </p:cNvCxnSpPr>
          <p:nvPr/>
        </p:nvCxnSpPr>
        <p:spPr>
          <a:xfrm flipH="1">
            <a:off x="6172200" y="1252422"/>
            <a:ext cx="424036" cy="283088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ACE2A6-C18E-384C-A1C8-9577E5CBA821}"/>
              </a:ext>
            </a:extLst>
          </p:cNvPr>
          <p:cNvSpPr/>
          <p:nvPr/>
        </p:nvSpPr>
        <p:spPr>
          <a:xfrm>
            <a:off x="4109224" y="2695498"/>
            <a:ext cx="1810132" cy="189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0720E4-D620-384F-881B-3EC15477B9FF}"/>
              </a:ext>
            </a:extLst>
          </p:cNvPr>
          <p:cNvCxnSpPr>
            <a:cxnSpLocks/>
          </p:cNvCxnSpPr>
          <p:nvPr/>
        </p:nvCxnSpPr>
        <p:spPr>
          <a:xfrm flipH="1">
            <a:off x="5986202" y="2235482"/>
            <a:ext cx="1100398" cy="5826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CD34C0-9BCD-1847-B9FD-4E6AC811A492}"/>
              </a:ext>
            </a:extLst>
          </p:cNvPr>
          <p:cNvSpPr txBox="1"/>
          <p:nvPr/>
        </p:nvSpPr>
        <p:spPr>
          <a:xfrm>
            <a:off x="7005691" y="1589151"/>
            <a:ext cx="1936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Subject of this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lecture and part of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HW4</a:t>
            </a:r>
          </a:p>
        </p:txBody>
      </p:sp>
    </p:spTree>
    <p:extLst>
      <p:ext uri="{BB962C8B-B14F-4D97-AF65-F5344CB8AC3E}">
        <p14:creationId xmlns:p14="http://schemas.microsoft.com/office/powerpoint/2010/main" val="1117755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6904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479" y="655665"/>
            <a:ext cx="4228088" cy="3730317"/>
          </a:xfrm>
        </p:spPr>
        <p:txBody>
          <a:bodyPr/>
          <a:lstStyle/>
          <a:p>
            <a:r>
              <a:rPr lang="en-US" dirty="0"/>
              <a:t>Exactly what it sounds like</a:t>
            </a:r>
          </a:p>
          <a:p>
            <a:r>
              <a:rPr lang="en-US" dirty="0"/>
              <a:t>Two core types</a:t>
            </a:r>
          </a:p>
          <a:p>
            <a:pPr lvl="1"/>
            <a:r>
              <a:rPr lang="en-US" dirty="0"/>
              <a:t>Node</a:t>
            </a:r>
          </a:p>
          <a:p>
            <a:pPr lvl="1"/>
            <a:r>
              <a:rPr lang="en-US" dirty="0"/>
              <a:t>Edge (link)</a:t>
            </a:r>
          </a:p>
          <a:p>
            <a:r>
              <a:rPr lang="en-US" dirty="0"/>
              <a:t>Nodes and Edges have</a:t>
            </a:r>
          </a:p>
          <a:p>
            <a:pPr lvl="1"/>
            <a:r>
              <a:rPr lang="en-US" dirty="0"/>
              <a:t>Label(s) = “Kind”</a:t>
            </a:r>
          </a:p>
          <a:p>
            <a:pPr lvl="1"/>
            <a:r>
              <a:rPr lang="en-US" dirty="0"/>
              <a:t>Properties  (free form)</a:t>
            </a:r>
          </a:p>
          <a:p>
            <a:r>
              <a:rPr lang="en-US" dirty="0"/>
              <a:t>Query is of the form</a:t>
            </a:r>
          </a:p>
          <a:p>
            <a:pPr lvl="1"/>
            <a:r>
              <a:rPr lang="en-US" dirty="0"/>
              <a:t>p1(n)-p2</a:t>
            </a:r>
            <a:r>
              <a:rPr lang="pt-BR" dirty="0"/>
              <a:t>(e)-p3(m)</a:t>
            </a:r>
          </a:p>
          <a:p>
            <a:pPr lvl="1"/>
            <a:r>
              <a:rPr lang="pt-BR" dirty="0" err="1"/>
              <a:t>n</a:t>
            </a:r>
            <a:r>
              <a:rPr lang="pt-BR" dirty="0"/>
              <a:t>, m are nodes; e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edge</a:t>
            </a:r>
            <a:endParaRPr lang="pt-BR" dirty="0"/>
          </a:p>
          <a:p>
            <a:pPr lvl="1"/>
            <a:r>
              <a:rPr lang="pt-BR" dirty="0"/>
              <a:t>p1, p2, p3 are </a:t>
            </a:r>
            <a:r>
              <a:rPr lang="pt-BR" dirty="0" err="1"/>
              <a:t>predicates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20" y="590550"/>
            <a:ext cx="5046580" cy="3571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9CE2-F9CE-B749-9CE6-3EBCC5220A2C}"/>
              </a:ext>
            </a:extLst>
          </p:cNvPr>
          <p:cNvSpPr txBox="1"/>
          <p:nvPr/>
        </p:nvSpPr>
        <p:spPr>
          <a:xfrm>
            <a:off x="4368573" y="8191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N-&gt;R-&gt;M</a:t>
            </a:r>
          </a:p>
        </p:txBody>
      </p:sp>
    </p:spTree>
    <p:extLst>
      <p:ext uri="{BB962C8B-B14F-4D97-AF65-F5344CB8AC3E}">
        <p14:creationId xmlns:p14="http://schemas.microsoft.com/office/powerpoint/2010/main" val="471427791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3121"/>
            <a:ext cx="6959150" cy="41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5979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Graph Databases?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99225"/>
            <a:ext cx="7151298" cy="3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6694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574" y="3545457"/>
            <a:ext cx="8267140" cy="987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databases are</a:t>
            </a:r>
          </a:p>
          <a:p>
            <a:pPr lvl="1"/>
            <a:r>
              <a:rPr lang="en-US" dirty="0"/>
              <a:t>Extremely fast for some queries and data models.</a:t>
            </a:r>
          </a:p>
          <a:p>
            <a:pPr lvl="1"/>
            <a:r>
              <a:rPr lang="en-US" dirty="0"/>
              <a:t>Implement a language that vastly simplifies writing queries.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875"/>
            <a:ext cx="6556075" cy="33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2015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101953"/>
            <a:ext cx="6806691" cy="44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02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191907" cy="43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4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5" y="135972"/>
            <a:ext cx="6006427" cy="43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3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3" y="158078"/>
            <a:ext cx="5854251" cy="45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82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9" y="156319"/>
            <a:ext cx="5514410" cy="4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4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1584333"/>
            <a:ext cx="3645895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Today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alibri"/>
              </a:rPr>
              <a:t>Find things quickly.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0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31000" y="3987483"/>
            <a:ext cx="3796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</a:t>
            </a:r>
            <a:b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</a:b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3"/>
              </a:rPr>
              <a:t>Hector Garcia-Molina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Jeffrey D. Ullman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Jennifer Widom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37721" y="3377134"/>
            <a:ext cx="867679" cy="41381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B1BE7-B0DB-F038-23A4-A1E4761474C2}"/>
              </a:ext>
            </a:extLst>
          </p:cNvPr>
          <p:cNvSpPr/>
          <p:nvPr/>
        </p:nvSpPr>
        <p:spPr>
          <a:xfrm>
            <a:off x="4237720" y="2017666"/>
            <a:ext cx="1629680" cy="10874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25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Database (Sample)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55" y="514350"/>
            <a:ext cx="7107889" cy="40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7308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27" y="0"/>
            <a:ext cx="8279946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Neo4J Graph 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95972"/>
            <a:ext cx="6959150" cy="4157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5270" y="1081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Who acted in which movies?</a:t>
            </a:r>
          </a:p>
        </p:txBody>
      </p:sp>
    </p:spTree>
    <p:extLst>
      <p:ext uri="{BB962C8B-B14F-4D97-AF65-F5344CB8AC3E}">
        <p14:creationId xmlns:p14="http://schemas.microsoft.com/office/powerpoint/2010/main" val="1300205778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15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Big Deal. That is just a JOIN.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430" y="574956"/>
            <a:ext cx="8267140" cy="1492371"/>
          </a:xfrm>
        </p:spPr>
        <p:txBody>
          <a:bodyPr/>
          <a:lstStyle/>
          <a:p>
            <a:r>
              <a:rPr lang="en-US" dirty="0"/>
              <a:t>Yup. But that is simple.</a:t>
            </a:r>
          </a:p>
          <a:p>
            <a:r>
              <a:rPr lang="en-US" dirty="0"/>
              <a:t>Try writing the queries below in SQL.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3" y="1657350"/>
            <a:ext cx="8686800" cy="2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1042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4" y="514350"/>
            <a:ext cx="8398198" cy="3864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926" y="0"/>
            <a:ext cx="8279946" cy="3877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418349361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57150"/>
            <a:ext cx="7953554" cy="4431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5087" y="19927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Which actors have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worked with both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Tom Hanks and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Tom Cruise?</a:t>
            </a:r>
          </a:p>
        </p:txBody>
      </p:sp>
    </p:spTree>
    <p:extLst>
      <p:ext uri="{BB962C8B-B14F-4D97-AF65-F5344CB8AC3E}">
        <p14:creationId xmlns:p14="http://schemas.microsoft.com/office/powerpoint/2010/main" val="843912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5" y="267420"/>
            <a:ext cx="5531709" cy="4306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81748"/>
            <a:ext cx="4347713" cy="1571768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0800000" flipV="1">
            <a:off x="5477775" y="1216325"/>
            <a:ext cx="2777705" cy="1095554"/>
          </a:xfrm>
          <a:prstGeom prst="bentConnector3">
            <a:avLst>
              <a:gd name="adj1" fmla="val 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66" y="3117830"/>
            <a:ext cx="3340340" cy="11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32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80" y="1504950"/>
            <a:ext cx="7838040" cy="3045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4222"/>
            <a:ext cx="1100251" cy="1375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7150"/>
            <a:ext cx="813871" cy="1223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2875" y="4442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How do you get from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Kevin Bacon to</a:t>
            </a:r>
          </a:p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Robert Longo?</a:t>
            </a:r>
          </a:p>
        </p:txBody>
      </p:sp>
    </p:spTree>
    <p:extLst>
      <p:ext uri="{BB962C8B-B14F-4D97-AF65-F5344CB8AC3E}">
        <p14:creationId xmlns:p14="http://schemas.microsoft.com/office/powerpoint/2010/main" val="3400433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Watch Professor Ferguson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Write Neo4j and MongoDB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2B818CC8-6911-C7C6-57D7-242EA56D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W4111_002_2023_3: Lecture 10: Module II, NoSQL 3		© Donald F. Ferguson, 2023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23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3BCB465-833C-46CA-9A94-74540559D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872072-543E-4407-92E7-BD753A24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2193" y="851298"/>
            <a:ext cx="5586273" cy="3902869"/>
          </a:xfrm>
        </p:spPr>
        <p:txBody>
          <a:bodyPr/>
          <a:lstStyle/>
          <a:p>
            <a:r>
              <a:rPr lang="en-US" altLang="en-US" dirty="0"/>
              <a:t>Indexing mechanisms used to speed up access to desired data.</a:t>
            </a:r>
          </a:p>
          <a:p>
            <a:pPr lvl="1"/>
            <a:r>
              <a:rPr lang="en-US" altLang="en-US" dirty="0"/>
              <a:t>E.g., author catalog in library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Search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- attribute to set of attributes used to look up records in a file.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 file </a:t>
            </a:r>
            <a:r>
              <a:rPr lang="en-US" altLang="en-US" dirty="0"/>
              <a:t>consists of records (called </a:t>
            </a:r>
            <a:r>
              <a:rPr lang="en-US" altLang="en-US" b="1" dirty="0">
                <a:solidFill>
                  <a:srgbClr val="002060"/>
                </a:solidFill>
              </a:rPr>
              <a:t>index entries</a:t>
            </a:r>
            <a:r>
              <a:rPr lang="en-US" altLang="en-US" dirty="0"/>
              <a:t>) of the form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Index files are typically much smaller than the original file </a:t>
            </a:r>
          </a:p>
          <a:p>
            <a:r>
              <a:rPr lang="en-US" altLang="en-US" dirty="0"/>
              <a:t>Two basic kinds of indices:</a:t>
            </a:r>
          </a:p>
          <a:p>
            <a:pPr lvl="1"/>
            <a:r>
              <a:rPr lang="en-US" altLang="en-US" b="1" dirty="0"/>
              <a:t>Ordered indices:  </a:t>
            </a:r>
            <a:r>
              <a:rPr lang="en-US" altLang="en-US" dirty="0"/>
              <a:t>search keys are stored in sorted order</a:t>
            </a:r>
          </a:p>
          <a:p>
            <a:pPr lvl="1"/>
            <a:r>
              <a:rPr lang="en-US" altLang="en-US" b="1" dirty="0"/>
              <a:t>Hash indices:</a:t>
            </a:r>
            <a:r>
              <a:rPr lang="en-US" altLang="en-US" dirty="0"/>
              <a:t>  search keys are distributed uniformly across </a:t>
            </a:r>
            <a:r>
              <a:rPr lang="ja-JP" altLang="en-US" dirty="0"/>
              <a:t>“</a:t>
            </a:r>
            <a:r>
              <a:rPr lang="en-US" altLang="ja-JP" dirty="0"/>
              <a:t>buckets</a:t>
            </a:r>
            <a:r>
              <a:rPr lang="ja-JP" altLang="en-US" dirty="0"/>
              <a:t>”</a:t>
            </a:r>
            <a:r>
              <a:rPr lang="en-US" altLang="ja-JP" dirty="0"/>
              <a:t> using a </a:t>
            </a:r>
            <a:r>
              <a:rPr lang="ja-JP" altLang="en-US" dirty="0"/>
              <a:t>“</a:t>
            </a:r>
            <a:r>
              <a:rPr lang="en-US" altLang="ja-JP" dirty="0"/>
              <a:t>hash function</a:t>
            </a:r>
            <a:r>
              <a:rPr lang="ja-JP" altLang="en-US" dirty="0"/>
              <a:t>”</a:t>
            </a:r>
            <a:r>
              <a:rPr lang="en-US" altLang="ja-JP" dirty="0"/>
              <a:t>. </a:t>
            </a:r>
            <a:endParaRPr lang="en-US" altLang="en-US" dirty="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06304-6B39-487A-8AC9-A9EBD9D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412" y="2134978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80F23AC-7EEA-420A-A744-11548808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316" y="2134979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118742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>
            <a:extLst>
              <a:ext uri="{FF2B5EF4-FFF2-40B4-BE49-F238E27FC236}">
                <a16:creationId xmlns:a16="http://schemas.microsoft.com/office/drawing/2014/main" id="{A471252C-098C-486A-8E72-7C38AC42B3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Ordered Indices</a:t>
            </a:r>
          </a:p>
        </p:txBody>
      </p:sp>
      <p:sp>
        <p:nvSpPr>
          <p:cNvPr id="1103875" name="Rectangle 3">
            <a:extLst>
              <a:ext uri="{FF2B5EF4-FFF2-40B4-BE49-F238E27FC236}">
                <a16:creationId xmlns:a16="http://schemas.microsoft.com/office/drawing/2014/main" id="{9A931772-41AD-40F7-93E4-14F5D2068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5" y="877109"/>
            <a:ext cx="5592932" cy="3657600"/>
          </a:xfrm>
        </p:spPr>
        <p:txBody>
          <a:bodyPr/>
          <a:lstStyle/>
          <a:p>
            <a:r>
              <a:rPr lang="en-US" altLang="en-US" dirty="0"/>
              <a:t>In an </a:t>
            </a:r>
            <a:r>
              <a:rPr lang="en-US" altLang="en-US" b="1" dirty="0">
                <a:solidFill>
                  <a:srgbClr val="002060"/>
                </a:solidFill>
              </a:rPr>
              <a:t>ordered index</a:t>
            </a:r>
            <a:r>
              <a:rPr lang="en-US" altLang="en-US" b="1" dirty="0"/>
              <a:t>, </a:t>
            </a:r>
            <a:r>
              <a:rPr lang="en-US" altLang="en-US" dirty="0"/>
              <a:t>index entries are stored sorted on the search key value. 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Clustering index</a:t>
            </a:r>
            <a:r>
              <a:rPr lang="en-US" altLang="en-US" b="1" dirty="0"/>
              <a:t>: </a:t>
            </a:r>
            <a:r>
              <a:rPr lang="en-US" altLang="en-US" dirty="0"/>
              <a:t>in a sequentially ordered file, the index whose search key specifies the sequential order of the file.</a:t>
            </a:r>
          </a:p>
          <a:p>
            <a:pPr lvl="1"/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primary index</a:t>
            </a:r>
            <a:endParaRPr lang="en-US" altLang="en-US" dirty="0">
              <a:solidFill>
                <a:srgbClr val="002060"/>
              </a:solidFill>
            </a:endParaRPr>
          </a:p>
          <a:p>
            <a:pPr lvl="1"/>
            <a:r>
              <a:rPr lang="en-US" altLang="en-US" dirty="0"/>
              <a:t>The search key of a primary index is usually but not necessarily the primary key.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Secondary index</a:t>
            </a:r>
            <a:r>
              <a:rPr lang="en-US" altLang="en-US" dirty="0"/>
              <a:t>:</a:t>
            </a:r>
            <a:r>
              <a:rPr lang="en-US" altLang="en-US" b="1" dirty="0"/>
              <a:t> </a:t>
            </a:r>
            <a:r>
              <a:rPr lang="en-US" altLang="en-US" dirty="0"/>
              <a:t>an index whose search key specifies an order different from the sequential order of the file.  Also called </a:t>
            </a:r>
            <a:br>
              <a:rPr lang="en-US" altLang="en-US" dirty="0"/>
            </a:br>
            <a:r>
              <a:rPr lang="en-US" altLang="en-US" b="1" dirty="0" err="1">
                <a:solidFill>
                  <a:srgbClr val="002060"/>
                </a:solidFill>
              </a:rPr>
              <a:t>nonclustering</a:t>
            </a:r>
            <a:r>
              <a:rPr lang="en-US" altLang="en-US" b="1" dirty="0">
                <a:solidFill>
                  <a:srgbClr val="002060"/>
                </a:solidFill>
              </a:rPr>
              <a:t> index</a:t>
            </a:r>
            <a:r>
              <a:rPr lang="en-US" altLang="en-US" b="1" dirty="0"/>
              <a:t>.</a:t>
            </a:r>
            <a:endParaRPr lang="en-US" altLang="en-US" dirty="0"/>
          </a:p>
          <a:p>
            <a:r>
              <a:rPr lang="en-US" altLang="en-US" b="1" dirty="0">
                <a:solidFill>
                  <a:srgbClr val="002060"/>
                </a:solidFill>
              </a:rPr>
              <a:t>Index-sequential file</a:t>
            </a:r>
            <a:r>
              <a:rPr lang="en-US" altLang="en-US" b="1" dirty="0"/>
              <a:t>:</a:t>
            </a:r>
            <a:r>
              <a:rPr lang="en-US" altLang="en-US" dirty="0"/>
              <a:t> sequential file ordered on a search key, with a clustering index on the search key.</a:t>
            </a:r>
          </a:p>
        </p:txBody>
      </p:sp>
    </p:spTree>
    <p:extLst>
      <p:ext uri="{BB962C8B-B14F-4D97-AF65-F5344CB8AC3E}">
        <p14:creationId xmlns:p14="http://schemas.microsoft.com/office/powerpoint/2010/main" val="8976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69C9745A-37B7-4F0E-A3B3-2DAF58FB2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BAF8129C-3EED-4426-9DD8-3F433D6DF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2" y="820341"/>
            <a:ext cx="5745956" cy="87391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Dense index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— Index record appears for every search-key value in the file. </a:t>
            </a:r>
          </a:p>
          <a:p>
            <a:r>
              <a:rPr lang="en-US" altLang="en-US" dirty="0"/>
              <a:t>E.g. index on </a:t>
            </a:r>
            <a:r>
              <a:rPr lang="en-US" altLang="en-US" i="1" dirty="0"/>
              <a:t>ID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  <a:r>
              <a:rPr lang="en-US" altLang="en-US" dirty="0"/>
              <a:t> relation </a:t>
            </a: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710620EF-3A3A-4679-B2D8-8E62EC03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028" y="1717827"/>
            <a:ext cx="5025628" cy="244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28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A0AC463D-5BF0-4013-9522-A5AD19E7A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Dense Index Files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72A41FD-6D01-4D50-86B9-6E628B8C7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2" y="820342"/>
            <a:ext cx="5745956" cy="725090"/>
          </a:xfrm>
        </p:spPr>
        <p:txBody>
          <a:bodyPr/>
          <a:lstStyle/>
          <a:p>
            <a:r>
              <a:rPr lang="en-US" altLang="en-US" dirty="0"/>
              <a:t>Dense index on </a:t>
            </a:r>
            <a:r>
              <a:rPr lang="en-US" altLang="en-US" i="1" dirty="0"/>
              <a:t>dept_name</a:t>
            </a:r>
            <a:r>
              <a:rPr lang="en-US" altLang="en-US" dirty="0"/>
              <a:t>, with </a:t>
            </a:r>
            <a:r>
              <a:rPr lang="en-US" altLang="en-US" i="1" dirty="0"/>
              <a:t>instructor </a:t>
            </a:r>
            <a:r>
              <a:rPr lang="en-US" altLang="en-US" dirty="0"/>
              <a:t>file sorted on </a:t>
            </a:r>
            <a:r>
              <a:rPr lang="en-US" altLang="en-US" i="1" dirty="0"/>
              <a:t>dept_name</a:t>
            </a:r>
            <a:endParaRPr lang="en-US" altLang="en-US" dirty="0"/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6206C307-EB8B-44EE-BC03-F42F67E2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50" y="1254125"/>
            <a:ext cx="5311379" cy="220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35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D16DB98C-5073-42B4-BF88-0C4542938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Sparse Index Files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EC30A03-5B48-4877-BFDE-46B4DC935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2" y="820341"/>
            <a:ext cx="5574506" cy="1871663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Sparse Index</a:t>
            </a:r>
            <a:r>
              <a:rPr lang="en-US" altLang="en-US" dirty="0"/>
              <a:t>:  contains index records for only some search-key values.</a:t>
            </a:r>
          </a:p>
          <a:p>
            <a:pPr lvl="1"/>
            <a:r>
              <a:rPr lang="en-US" altLang="en-US" dirty="0"/>
              <a:t>Applicable when records are sequentially ordered on search-key</a:t>
            </a:r>
          </a:p>
          <a:p>
            <a:r>
              <a:rPr lang="en-US" altLang="en-US" dirty="0"/>
              <a:t>To locate a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we:</a:t>
            </a:r>
          </a:p>
          <a:p>
            <a:pPr lvl="1"/>
            <a:r>
              <a:rPr lang="en-US" altLang="en-US" dirty="0"/>
              <a:t>Find index record with largest search-key value &lt; </a:t>
            </a:r>
            <a:r>
              <a:rPr lang="en-US" altLang="en-US" i="1" dirty="0"/>
              <a:t>K</a:t>
            </a:r>
            <a:endParaRPr lang="en-US" altLang="en-US" dirty="0"/>
          </a:p>
          <a:p>
            <a:pPr lvl="1"/>
            <a:r>
              <a:rPr lang="en-US" altLang="en-US" dirty="0"/>
              <a:t>Search file sequentially starting at the record to which the index record points</a:t>
            </a:r>
          </a:p>
        </p:txBody>
      </p:sp>
      <p:pic>
        <p:nvPicPr>
          <p:cNvPr id="19460" name="Picture 7">
            <a:extLst>
              <a:ext uri="{FF2B5EF4-FFF2-40B4-BE49-F238E27FC236}">
                <a16:creationId xmlns:a16="http://schemas.microsoft.com/office/drawing/2014/main" id="{4CA72F48-2A38-43A9-866F-F0DC1888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41" y="2616992"/>
            <a:ext cx="4558949" cy="209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A1B1C-C3DC-194A-ACAD-109765FC895B}"/>
              </a:ext>
            </a:extLst>
          </p:cNvPr>
          <p:cNvSpPr/>
          <p:nvPr/>
        </p:nvSpPr>
        <p:spPr bwMode="auto">
          <a:xfrm>
            <a:off x="4114800" y="2616992"/>
            <a:ext cx="2743200" cy="64055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D37C5-58AB-774C-9104-31D62AC5C189}"/>
              </a:ext>
            </a:extLst>
          </p:cNvPr>
          <p:cNvSpPr/>
          <p:nvPr/>
        </p:nvSpPr>
        <p:spPr bwMode="auto">
          <a:xfrm>
            <a:off x="4114800" y="3302792"/>
            <a:ext cx="2743200" cy="64055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E7513-6AEC-F94D-9219-17A433A11AD2}"/>
              </a:ext>
            </a:extLst>
          </p:cNvPr>
          <p:cNvSpPr/>
          <p:nvPr/>
        </p:nvSpPr>
        <p:spPr bwMode="auto">
          <a:xfrm>
            <a:off x="4114800" y="3986209"/>
            <a:ext cx="2743200" cy="640558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06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69699</TotalTime>
  <Words>2146</Words>
  <Application>Microsoft Macintosh PowerPoint</Application>
  <PresentationFormat>On-screen Show (16:9)</PresentationFormat>
  <Paragraphs>232</Paragraphs>
  <Slides>47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Amazon 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1_Office Theme</vt:lpstr>
      <vt:lpstr>5_db-5-grey</vt:lpstr>
      <vt:lpstr>PowerPoint Presentation</vt:lpstr>
      <vt:lpstr>PowerPoint Presentation</vt:lpstr>
      <vt:lpstr>PowerPoint Presentation</vt:lpstr>
      <vt:lpstr>PowerPoint Presentation</vt:lpstr>
      <vt:lpstr>Basic Concepts</vt:lpstr>
      <vt:lpstr>Ordered Indices</vt:lpstr>
      <vt:lpstr>Dense Index Files</vt:lpstr>
      <vt:lpstr>Dense Index Files (Cont.)</vt:lpstr>
      <vt:lpstr>Sparse Index Files</vt:lpstr>
      <vt:lpstr>Sparse Index Files (Cont.)</vt:lpstr>
      <vt:lpstr>Secondary Indices Example</vt:lpstr>
      <vt:lpstr>Clustering vs Nonclustering Indices</vt:lpstr>
      <vt:lpstr>Indices on Multiple Keys</vt:lpstr>
      <vt:lpstr>B+-Tree Index Files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Show the Simulator</vt:lpstr>
      <vt:lpstr>PowerPoint Presentation</vt:lpstr>
      <vt:lpstr>Static Hashing</vt:lpstr>
      <vt:lpstr>Handling of Bucket Overflows (Cont.)</vt:lpstr>
      <vt:lpstr>Example of Hash File Organization </vt:lpstr>
      <vt:lpstr>Deficiencies of Static Hashing</vt:lpstr>
      <vt:lpstr>Show the Simulator</vt:lpstr>
      <vt:lpstr>PowerPoint Presentation</vt:lpstr>
      <vt:lpstr>Simplistic Classification (https://medium.com/swlh/4-types-of-nosql-databases-d88ad21f7d3b)</vt:lpstr>
      <vt:lpstr>Graph Database</vt:lpstr>
      <vt:lpstr>Neo4J Graph Query</vt:lpstr>
      <vt:lpstr>Why Graph Databases?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Graph Database (Sample)</vt:lpstr>
      <vt:lpstr>Neo4J Graph Query</vt:lpstr>
      <vt:lpstr>Big Deal. That is just a JOIN.</vt:lpstr>
      <vt:lpstr>Recommend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613</cp:revision>
  <cp:lastPrinted>2021-09-23T10:10:07Z</cp:lastPrinted>
  <dcterms:created xsi:type="dcterms:W3CDTF">2010-04-12T23:12:02Z</dcterms:created>
  <dcterms:modified xsi:type="dcterms:W3CDTF">2023-11-16T21:03:46Z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